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8"/>
  </p:notesMasterIdLst>
  <p:sldIdLst>
    <p:sldId id="256" r:id="rId2"/>
    <p:sldId id="260" r:id="rId3"/>
    <p:sldId id="258" r:id="rId4"/>
    <p:sldId id="257" r:id="rId5"/>
    <p:sldId id="259" r:id="rId6"/>
    <p:sldId id="299" r:id="rId7"/>
    <p:sldId id="296" r:id="rId8"/>
    <p:sldId id="316" r:id="rId9"/>
    <p:sldId id="300" r:id="rId10"/>
    <p:sldId id="295" r:id="rId11"/>
    <p:sldId id="317" r:id="rId12"/>
    <p:sldId id="288" r:id="rId13"/>
    <p:sldId id="293" r:id="rId14"/>
    <p:sldId id="294" r:id="rId15"/>
    <p:sldId id="292" r:id="rId16"/>
    <p:sldId id="291" r:id="rId17"/>
    <p:sldId id="330" r:id="rId18"/>
    <p:sldId id="305" r:id="rId19"/>
    <p:sldId id="306" r:id="rId20"/>
    <p:sldId id="304" r:id="rId21"/>
    <p:sldId id="307" r:id="rId22"/>
    <p:sldId id="318" r:id="rId23"/>
    <p:sldId id="323" r:id="rId24"/>
    <p:sldId id="325" r:id="rId25"/>
    <p:sldId id="326" r:id="rId26"/>
    <p:sldId id="327" r:id="rId27"/>
    <p:sldId id="328" r:id="rId28"/>
    <p:sldId id="329" r:id="rId29"/>
    <p:sldId id="331" r:id="rId30"/>
    <p:sldId id="332" r:id="rId31"/>
    <p:sldId id="333" r:id="rId32"/>
    <p:sldId id="337" r:id="rId33"/>
    <p:sldId id="334" r:id="rId34"/>
    <p:sldId id="338" r:id="rId35"/>
    <p:sldId id="339" r:id="rId36"/>
    <p:sldId id="340" r:id="rId37"/>
    <p:sldId id="341" r:id="rId38"/>
    <p:sldId id="308" r:id="rId39"/>
    <p:sldId id="309" r:id="rId40"/>
    <p:sldId id="285" r:id="rId41"/>
    <p:sldId id="286" r:id="rId42"/>
    <p:sldId id="342" r:id="rId43"/>
    <p:sldId id="315" r:id="rId44"/>
    <p:sldId id="347" r:id="rId45"/>
    <p:sldId id="346" r:id="rId46"/>
    <p:sldId id="287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7059" autoAdjust="0"/>
  </p:normalViewPr>
  <p:slideViewPr>
    <p:cSldViewPr>
      <p:cViewPr varScale="1">
        <p:scale>
          <a:sx n="65" d="100"/>
          <a:sy n="65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FA2C1-307D-4FC7-A5E0-140B8A765D7E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8BF15-7F91-4F61-BBC8-F8783FE2E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90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 to either the hardware (the computer) or the software (the computer application) that helps to deliver content that can be accessed through the Internet.</a:t>
            </a:r>
          </a:p>
          <a:p>
            <a:r>
              <a:rPr lang="en-US" dirty="0" smtClean="0"/>
              <a:t>Use to host Web sites </a:t>
            </a:r>
          </a:p>
          <a:p>
            <a:r>
              <a:rPr lang="en-US" dirty="0" smtClean="0"/>
              <a:t>Other s uses to data storage or for running enterprise applications</a:t>
            </a:r>
          </a:p>
          <a:p>
            <a:r>
              <a:rPr lang="en-US" dirty="0" smtClean="0"/>
              <a:t>Apache and IIS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8BF15-7F91-4F61-BBC8-F8783FE2E6D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57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distributed application structure that partitions tasks or workloads between the providers of a resource or service, called servers, and service requesters, called clients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8BF15-7F91-4F61-BBC8-F8783FE2E6D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86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A4AF-1913-4289-86F7-8CC148495CD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9F4-B58F-44A3-AE17-0DDA2C35BB4A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 descr="C:\Users\Dell PC\Desktop\mainp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38" y="2133600"/>
            <a:ext cx="91627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5431" y="4800600"/>
            <a:ext cx="8696169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47901"/>
            <a:ext cx="3886200" cy="19811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2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A4AF-1913-4289-86F7-8CC148495CD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9F4-B58F-44A3-AE17-0DDA2C35B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74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A4AF-1913-4289-86F7-8CC148495CD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9F4-B58F-44A3-AE17-0DDA2C35B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A4AF-1913-4289-86F7-8CC148495CD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9F4-B58F-44A3-AE17-0DDA2C35BB4A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C:\Users\Dell PC\Desktop\templat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172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A4AF-1913-4289-86F7-8CC148495CD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9F4-B58F-44A3-AE17-0DDA2C35B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10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A4AF-1913-4289-86F7-8CC148495CD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9F4-B58F-44A3-AE17-0DDA2C35B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15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A4AF-1913-4289-86F7-8CC148495CD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9F4-B58F-44A3-AE17-0DDA2C35B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6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A4AF-1913-4289-86F7-8CC148495CD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9F4-B58F-44A3-AE17-0DDA2C35B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9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A4AF-1913-4289-86F7-8CC148495CD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9F4-B58F-44A3-AE17-0DDA2C35B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40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A4AF-1913-4289-86F7-8CC148495CD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9F4-B58F-44A3-AE17-0DDA2C35B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32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A4AF-1913-4289-86F7-8CC148495CD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9F4-B58F-44A3-AE17-0DDA2C35B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18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8A4AF-1913-4289-86F7-8CC148495CD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F29F4-B58F-44A3-AE17-0DDA2C35BB4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Dell PC\Desktop\template2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38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9469" y="4724400"/>
            <a:ext cx="740664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Week1- Introduction to Web based Application Development &amp; Markup </a:t>
            </a:r>
            <a:r>
              <a:rPr lang="en-US" sz="2800" dirty="0">
                <a:solidFill>
                  <a:schemeClr val="tx1"/>
                </a:solidFill>
              </a:rPr>
              <a:t>L</a:t>
            </a:r>
            <a:r>
              <a:rPr lang="en-US" sz="2800" dirty="0" smtClean="0">
                <a:solidFill>
                  <a:schemeClr val="tx1"/>
                </a:solidFill>
              </a:rPr>
              <a:t>anguage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IT4103</a:t>
            </a:r>
            <a:br>
              <a:rPr lang="en-US" sz="3600" dirty="0" smtClean="0"/>
            </a:br>
            <a:r>
              <a:rPr lang="en-US" sz="3600" dirty="0" smtClean="0"/>
              <a:t>Web Programming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2118" y="-2415432"/>
            <a:ext cx="1676400" cy="1255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81000"/>
            <a:ext cx="1623430" cy="1623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90" y="5486400"/>
            <a:ext cx="1770906" cy="1326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39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736" y="1524000"/>
            <a:ext cx="8019288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Stands for World Wide Web</a:t>
            </a:r>
          </a:p>
          <a:p>
            <a:r>
              <a:rPr lang="en-US" dirty="0"/>
              <a:t>Commonly  “Web”</a:t>
            </a:r>
          </a:p>
          <a:p>
            <a:r>
              <a:rPr lang="en-US" dirty="0"/>
              <a:t>A system of interlinked hypertext documents accessed via the Internet.</a:t>
            </a:r>
          </a:p>
          <a:p>
            <a:r>
              <a:rPr lang="en-US" dirty="0"/>
              <a:t>Hypertext-text displayed on a computer or other electronic device with references (hyperlinks) to other text that the reader can immediately access.</a:t>
            </a:r>
          </a:p>
          <a:p>
            <a:r>
              <a:rPr lang="en-US" dirty="0"/>
              <a:t>Hyperlink (or link)- is a reference to a document that the reader can directly follow, or that is followed automatically</a:t>
            </a:r>
          </a:p>
          <a:p>
            <a:endParaRPr lang="en-US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81000"/>
            <a:ext cx="258127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23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World Wide Web (WWW) is a network of </a:t>
            </a:r>
            <a:r>
              <a:rPr lang="en-US" dirty="0" smtClean="0"/>
              <a:t>computers that</a:t>
            </a:r>
            <a:r>
              <a:rPr lang="en-US" dirty="0"/>
              <a:t>, using the Internet, are able to exchange </a:t>
            </a:r>
            <a:r>
              <a:rPr lang="en-US" dirty="0" smtClean="0"/>
              <a:t>text, graphics</a:t>
            </a:r>
            <a:r>
              <a:rPr lang="en-US" dirty="0"/>
              <a:t>, and even multimedia content using </a:t>
            </a:r>
            <a:r>
              <a:rPr lang="en-US" dirty="0" smtClean="0"/>
              <a:t>standard protocols</a:t>
            </a:r>
            <a:r>
              <a:rPr lang="en-US" dirty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Web was created in 1989 by the Briton Sir </a:t>
            </a:r>
            <a:r>
              <a:rPr lang="en-US" dirty="0" smtClean="0"/>
              <a:t>Tim Berners-Lee </a:t>
            </a:r>
            <a:r>
              <a:rPr lang="en-US" dirty="0"/>
              <a:t>and the Belgian Robert </a:t>
            </a:r>
            <a:r>
              <a:rPr lang="en-US" dirty="0" err="1"/>
              <a:t>Cailliau</a:t>
            </a:r>
            <a:r>
              <a:rPr lang="en-US" dirty="0"/>
              <a:t> working </a:t>
            </a:r>
            <a:r>
              <a:rPr lang="en-US" dirty="0" smtClean="0"/>
              <a:t>at CERN </a:t>
            </a:r>
            <a:r>
              <a:rPr lang="en-US" dirty="0"/>
              <a:t>in Geneva, Switzerland as a means </a:t>
            </a:r>
            <a:r>
              <a:rPr lang="en-US" dirty="0" smtClean="0"/>
              <a:t>for transferring </a:t>
            </a:r>
            <a:r>
              <a:rPr lang="en-US" dirty="0"/>
              <a:t>text and graphics.</a:t>
            </a:r>
          </a:p>
          <a:p>
            <a:r>
              <a:rPr lang="en-US" dirty="0" smtClean="0"/>
              <a:t> </a:t>
            </a:r>
            <a:r>
              <a:rPr lang="en-US" dirty="0"/>
              <a:t>A client requires a client application, usually a </a:t>
            </a:r>
            <a:r>
              <a:rPr lang="en-US" dirty="0" smtClean="0"/>
              <a:t>Web browser</a:t>
            </a:r>
            <a:r>
              <a:rPr lang="en-US" dirty="0"/>
              <a:t>, to view Web pages that may contain </a:t>
            </a:r>
            <a:r>
              <a:rPr lang="en-US" dirty="0" smtClean="0"/>
              <a:t>text, images</a:t>
            </a:r>
            <a:r>
              <a:rPr lang="en-US" dirty="0"/>
              <a:t>, and other multimedia and navigates </a:t>
            </a:r>
            <a:r>
              <a:rPr lang="en-US" dirty="0" smtClean="0"/>
              <a:t>between them </a:t>
            </a:r>
            <a:r>
              <a:rPr lang="en-US" dirty="0"/>
              <a:t>using hyperlinks.</a:t>
            </a:r>
          </a:p>
          <a:p>
            <a:r>
              <a:rPr lang="en-US" dirty="0" smtClean="0"/>
              <a:t>Web </a:t>
            </a:r>
            <a:r>
              <a:rPr lang="en-US" dirty="0"/>
              <a:t>servers are special computers that are setup for </a:t>
            </a:r>
            <a:r>
              <a:rPr lang="en-US" dirty="0" smtClean="0"/>
              <a:t>the distinct </a:t>
            </a:r>
            <a:r>
              <a:rPr lang="en-US" dirty="0"/>
              <a:t>purpose of delivering content which are place </a:t>
            </a:r>
            <a:r>
              <a:rPr lang="en-US" dirty="0" smtClean="0"/>
              <a:t>on  the </a:t>
            </a:r>
            <a:r>
              <a:rPr lang="en-US" dirty="0"/>
              <a:t>Internet.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27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document or information resource that is suitable for the World Wide Web</a:t>
            </a:r>
          </a:p>
          <a:p>
            <a:r>
              <a:rPr lang="en-US" dirty="0"/>
              <a:t>Can be accessed through a web browser </a:t>
            </a:r>
          </a:p>
          <a:p>
            <a:r>
              <a:rPr lang="en-US" dirty="0"/>
              <a:t>displayed on a monitor or mobile device</a:t>
            </a:r>
          </a:p>
          <a:p>
            <a:r>
              <a:rPr lang="en-US" dirty="0"/>
              <a:t>This information is usually in HTML or XHTML format.</a:t>
            </a:r>
          </a:p>
          <a:p>
            <a:r>
              <a:rPr lang="en-US" dirty="0"/>
              <a:t>Use other resources such as style sheets, scripts and images into their final presentation</a:t>
            </a:r>
          </a:p>
          <a:p>
            <a:r>
              <a:rPr lang="en-US" dirty="0"/>
              <a:t>retrieved from a local computer or from a remote web server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90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</a:t>
            </a:r>
            <a:r>
              <a:rPr lang="en-US" dirty="0" smtClean="0"/>
              <a:t>page( 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en-US" sz="3800" dirty="0"/>
              <a:t>&lt;html&gt;</a:t>
            </a:r>
          </a:p>
          <a:p>
            <a:pPr marL="82296" indent="0">
              <a:buNone/>
            </a:pPr>
            <a:r>
              <a:rPr lang="en-US" sz="3800" dirty="0"/>
              <a:t>	&lt;head&gt;</a:t>
            </a:r>
          </a:p>
          <a:p>
            <a:pPr marL="82296" indent="0">
              <a:buNone/>
            </a:pPr>
            <a:r>
              <a:rPr lang="en-US" sz="3800" dirty="0"/>
              <a:t>		-----CSS--------</a:t>
            </a:r>
          </a:p>
          <a:p>
            <a:pPr marL="82296" indent="0">
              <a:buNone/>
            </a:pPr>
            <a:r>
              <a:rPr lang="en-US" sz="3800" dirty="0"/>
              <a:t>		---Scripts------</a:t>
            </a:r>
          </a:p>
          <a:p>
            <a:pPr marL="82296" indent="0">
              <a:buNone/>
            </a:pPr>
            <a:r>
              <a:rPr lang="en-US" sz="3800" dirty="0"/>
              <a:t>	&lt;/head&gt;</a:t>
            </a:r>
          </a:p>
          <a:p>
            <a:pPr marL="82296" indent="0">
              <a:buNone/>
            </a:pPr>
            <a:r>
              <a:rPr lang="en-US" sz="3800" dirty="0"/>
              <a:t>	&lt;body</a:t>
            </a:r>
            <a:r>
              <a:rPr lang="en-US" sz="3800" dirty="0" smtClean="0"/>
              <a:t>&gt;</a:t>
            </a:r>
            <a:endParaRPr lang="en-US" sz="3800" dirty="0"/>
          </a:p>
          <a:p>
            <a:pPr marL="82296" indent="0">
              <a:buNone/>
            </a:pPr>
            <a:r>
              <a:rPr lang="en-US" sz="3800" dirty="0"/>
              <a:t>	           &lt;h1&gt;My </a:t>
            </a:r>
            <a:r>
              <a:rPr lang="en-US" sz="3800" dirty="0" smtClean="0"/>
              <a:t>Web Site &lt;/</a:t>
            </a:r>
            <a:r>
              <a:rPr lang="en-US" sz="3800" dirty="0"/>
              <a:t>h1&gt;</a:t>
            </a:r>
          </a:p>
          <a:p>
            <a:pPr marL="82296" indent="0">
              <a:buNone/>
            </a:pPr>
            <a:r>
              <a:rPr lang="en-US" sz="3800" dirty="0"/>
              <a:t>		       .</a:t>
            </a:r>
          </a:p>
          <a:p>
            <a:pPr marL="82296" indent="0">
              <a:buNone/>
            </a:pPr>
            <a:r>
              <a:rPr lang="en-US" sz="3800" dirty="0"/>
              <a:t>		       .</a:t>
            </a:r>
          </a:p>
          <a:p>
            <a:pPr marL="82296" indent="0">
              <a:buNone/>
            </a:pPr>
            <a:r>
              <a:rPr lang="en-US" sz="3800" dirty="0"/>
              <a:t>		       </a:t>
            </a:r>
            <a:r>
              <a:rPr lang="en-US" sz="3800" dirty="0" smtClean="0"/>
              <a:t>.</a:t>
            </a:r>
            <a:endParaRPr lang="en-US" sz="3800" dirty="0"/>
          </a:p>
          <a:p>
            <a:pPr marL="82296" indent="0">
              <a:buNone/>
            </a:pPr>
            <a:r>
              <a:rPr lang="en-US" sz="3800" dirty="0"/>
              <a:t>	            &lt;</a:t>
            </a:r>
            <a:r>
              <a:rPr lang="en-US" sz="3800" dirty="0" smtClean="0"/>
              <a:t>p&gt;Come Again&lt;p</a:t>
            </a:r>
            <a:r>
              <a:rPr lang="en-US" sz="3800" dirty="0"/>
              <a:t>&gt;</a:t>
            </a:r>
          </a:p>
          <a:p>
            <a:pPr marL="82296" indent="0">
              <a:buNone/>
            </a:pPr>
            <a:endParaRPr lang="en-US" sz="3800" dirty="0"/>
          </a:p>
          <a:p>
            <a:pPr marL="82296" indent="0">
              <a:buNone/>
            </a:pPr>
            <a:r>
              <a:rPr lang="en-US" sz="3800" dirty="0"/>
              <a:t>	&lt;/body&gt;</a:t>
            </a:r>
          </a:p>
          <a:p>
            <a:pPr marL="82296" indent="0">
              <a:buNone/>
            </a:pPr>
            <a:r>
              <a:rPr lang="en-US" sz="3800" dirty="0"/>
              <a:t>&lt;/html&gt;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38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collection of related web pages containing images, videos or other digital assets</a:t>
            </a:r>
          </a:p>
          <a:p>
            <a:r>
              <a:rPr lang="en-US" dirty="0"/>
              <a:t>Hosted on at least one web server</a:t>
            </a:r>
          </a:p>
          <a:p>
            <a:r>
              <a:rPr lang="en-US" dirty="0"/>
              <a:t>Accessible via a network such as the Internet or a private local area network through an Internet address known as a Uniform Resource Locator</a:t>
            </a:r>
          </a:p>
          <a:p>
            <a:r>
              <a:rPr lang="en-US" dirty="0"/>
              <a:t>Domain name and IP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031555"/>
            <a:ext cx="2438400" cy="1826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73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Web server is a software on a server machine </a:t>
            </a:r>
            <a:r>
              <a:rPr lang="en-US" dirty="0" smtClean="0"/>
              <a:t>that can </a:t>
            </a:r>
            <a:r>
              <a:rPr lang="en-US" dirty="0"/>
              <a:t>be run to answer requests from Web clients </a:t>
            </a:r>
            <a:r>
              <a:rPr lang="en-US" dirty="0" smtClean="0"/>
              <a:t>using the </a:t>
            </a:r>
            <a:r>
              <a:rPr lang="en-US" dirty="0"/>
              <a:t>Hypertext Transfer Protocol (HTTP).</a:t>
            </a:r>
          </a:p>
          <a:p>
            <a:r>
              <a:rPr lang="en-US" dirty="0" smtClean="0"/>
              <a:t>This </a:t>
            </a:r>
            <a:r>
              <a:rPr lang="en-US" dirty="0"/>
              <a:t>can also be defined as a network server </a:t>
            </a:r>
            <a:r>
              <a:rPr lang="en-US" dirty="0" smtClean="0"/>
              <a:t>that manages </a:t>
            </a:r>
            <a:r>
              <a:rPr lang="en-US" dirty="0"/>
              <a:t>access to files, folders and other </a:t>
            </a:r>
            <a:r>
              <a:rPr lang="en-US" dirty="0" smtClean="0"/>
              <a:t>resources over </a:t>
            </a:r>
            <a:r>
              <a:rPr lang="en-US" dirty="0"/>
              <a:t>the Internet or local intranet via HTTP.</a:t>
            </a:r>
          </a:p>
          <a:p>
            <a:r>
              <a:rPr lang="en-US" dirty="0" smtClean="0"/>
              <a:t>Web </a:t>
            </a:r>
            <a:r>
              <a:rPr lang="en-US" dirty="0"/>
              <a:t>servers handle access permission, </a:t>
            </a:r>
            <a:r>
              <a:rPr lang="en-US" dirty="0" smtClean="0"/>
              <a:t>execute programs</a:t>
            </a:r>
            <a:r>
              <a:rPr lang="en-US" dirty="0"/>
              <a:t>, keep track of directories and files </a:t>
            </a:r>
            <a:r>
              <a:rPr lang="en-US" dirty="0" smtClean="0"/>
              <a:t>and communicate </a:t>
            </a:r>
            <a:r>
              <a:rPr lang="en-US" dirty="0"/>
              <a:t>with client computers.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55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browsers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software </a:t>
            </a:r>
            <a:r>
              <a:rPr lang="en-US" dirty="0"/>
              <a:t>application for retrieving, presenting, and traversing information resources on the World Wide Web</a:t>
            </a:r>
            <a:r>
              <a:rPr lang="en-US" dirty="0" smtClean="0"/>
              <a:t>.</a:t>
            </a:r>
          </a:p>
          <a:p>
            <a:r>
              <a:rPr lang="en-US" dirty="0"/>
              <a:t>Major web browsers are Internet Explorer, Firefox, Google Chrome, Apple Safari, and Opera.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choosing-web-brows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4419600"/>
            <a:ext cx="2286000" cy="2286000"/>
          </a:xfrm>
          <a:prstGeom prst="rect">
            <a:avLst/>
          </a:prstGeom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4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Hypertext Transfer Protocol (HTTP)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848600" cy="4953000"/>
          </a:xfrm>
        </p:spPr>
        <p:txBody>
          <a:bodyPr>
            <a:normAutofit fontScale="92500"/>
          </a:bodyPr>
          <a:lstStyle/>
          <a:p>
            <a:r>
              <a:rPr lang="en-US" dirty="0"/>
              <a:t>HTTP is a very simple </a:t>
            </a:r>
            <a:r>
              <a:rPr lang="en-US" dirty="0" smtClean="0"/>
              <a:t>client-server request/response </a:t>
            </a:r>
            <a:r>
              <a:rPr lang="en-US" dirty="0"/>
              <a:t>communication protocol</a:t>
            </a:r>
          </a:p>
          <a:p>
            <a:r>
              <a:rPr lang="en-US" dirty="0" smtClean="0"/>
              <a:t>HTTP </a:t>
            </a:r>
            <a:r>
              <a:rPr lang="en-US" dirty="0"/>
              <a:t>is the heart of the world wide web (</a:t>
            </a:r>
            <a:r>
              <a:rPr lang="en-US" dirty="0" smtClean="0"/>
              <a:t>WWW) which </a:t>
            </a:r>
            <a:r>
              <a:rPr lang="en-US" dirty="0"/>
              <a:t>is used to transfer or convey information</a:t>
            </a:r>
          </a:p>
          <a:p>
            <a:r>
              <a:rPr lang="en-US" dirty="0" smtClean="0"/>
              <a:t>HTTP </a:t>
            </a:r>
            <a:r>
              <a:rPr lang="en-US" dirty="0"/>
              <a:t>is stateless and relies on URI </a:t>
            </a:r>
            <a:r>
              <a:rPr lang="en-US" dirty="0" smtClean="0"/>
              <a:t>naming mechanism</a:t>
            </a:r>
            <a:endParaRPr lang="en-US" dirty="0"/>
          </a:p>
          <a:p>
            <a:r>
              <a:rPr lang="en-US" dirty="0" smtClean="0"/>
              <a:t>Development </a:t>
            </a:r>
            <a:r>
              <a:rPr lang="en-US" dirty="0"/>
              <a:t>of HTTP was coordinated by </a:t>
            </a:r>
            <a:r>
              <a:rPr lang="en-US" dirty="0" smtClean="0"/>
              <a:t>the W3C </a:t>
            </a:r>
            <a:r>
              <a:rPr lang="en-US" dirty="0"/>
              <a:t>(World Wide Web Consortium) and </a:t>
            </a:r>
            <a:r>
              <a:rPr lang="en-US" dirty="0" smtClean="0"/>
              <a:t>the IETF </a:t>
            </a:r>
            <a:r>
              <a:rPr lang="en-US" dirty="0"/>
              <a:t>(Internet Engineering Task Force)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69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Domain Name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Domain name:</a:t>
            </a:r>
            <a:r>
              <a:rPr lang="en-US" dirty="0"/>
              <a:t> The specific address of a computer on the Internet </a:t>
            </a:r>
          </a:p>
          <a:p>
            <a:pPr lvl="1"/>
            <a:r>
              <a:rPr lang="en-US" dirty="0" smtClean="0"/>
              <a:t>microsoft.com</a:t>
            </a:r>
          </a:p>
          <a:p>
            <a:r>
              <a:rPr lang="en-US" b="1" dirty="0"/>
              <a:t>Domain Name System (DNS)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DNS server provides 'name resolution </a:t>
            </a:r>
            <a:r>
              <a:rPr lang="en-US" dirty="0" smtClean="0"/>
              <a:t>service‘ which means that DNS servers resolve names into IP addresses </a:t>
            </a:r>
            <a:r>
              <a:rPr lang="en-US" dirty="0"/>
              <a:t>or vice versa.</a:t>
            </a:r>
          </a:p>
          <a:p>
            <a:pPr lvl="1"/>
            <a:r>
              <a:rPr lang="en-US" dirty="0" smtClean="0"/>
              <a:t>DNS </a:t>
            </a:r>
            <a:r>
              <a:rPr lang="en-US" dirty="0"/>
              <a:t>servers are also called name servers.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local DNS server which performs domain </a:t>
            </a:r>
            <a:r>
              <a:rPr lang="en-US" dirty="0" smtClean="0"/>
              <a:t>name lookup </a:t>
            </a:r>
            <a:r>
              <a:rPr lang="en-US" dirty="0"/>
              <a:t>is usually located on the network to which </a:t>
            </a:r>
            <a:r>
              <a:rPr lang="en-US" dirty="0" smtClean="0"/>
              <a:t>your computer </a:t>
            </a:r>
            <a:r>
              <a:rPr lang="en-US" dirty="0"/>
              <a:t>is attached.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you are using an Internet Service Provider (ISP</a:t>
            </a:r>
            <a:r>
              <a:rPr lang="en-US" dirty="0" smtClean="0"/>
              <a:t>), your </a:t>
            </a:r>
            <a:r>
              <a:rPr lang="en-US" dirty="0"/>
              <a:t>DNS server is at your ISP.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you are using the network at your college or </a:t>
            </a:r>
            <a:r>
              <a:rPr lang="en-US" dirty="0" smtClean="0"/>
              <a:t>your office</a:t>
            </a:r>
            <a:r>
              <a:rPr lang="en-US" dirty="0"/>
              <a:t>, you probably have a local DNS </a:t>
            </a:r>
            <a:r>
              <a:rPr lang="en-US" dirty="0" smtClean="0"/>
              <a:t>server somewhere </a:t>
            </a:r>
            <a:r>
              <a:rPr lang="en-US" dirty="0"/>
              <a:t>near you at the server room.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85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Internet </a:t>
            </a:r>
            <a:r>
              <a:rPr lang="en-US" dirty="0"/>
              <a:t>protocol (IP) </a:t>
            </a:r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458200" cy="5181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An </a:t>
            </a:r>
            <a:r>
              <a:rPr lang="en-US" sz="2400" dirty="0"/>
              <a:t>IP address is a number used to identify the logical </a:t>
            </a:r>
            <a:r>
              <a:rPr lang="en-US" sz="2400" dirty="0" smtClean="0"/>
              <a:t>connection of </a:t>
            </a:r>
            <a:r>
              <a:rPr lang="en-US" sz="2400" dirty="0"/>
              <a:t>a computer in a physical network using a 32-bit </a:t>
            </a:r>
            <a:r>
              <a:rPr lang="en-US" sz="2400" dirty="0" smtClean="0"/>
              <a:t>binary address</a:t>
            </a:r>
            <a:r>
              <a:rPr lang="en-US" sz="2400" dirty="0"/>
              <a:t>, composed of four 8-bit numbers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192.168.1.1</a:t>
            </a:r>
          </a:p>
          <a:p>
            <a:r>
              <a:rPr lang="en-US" sz="2400" dirty="0"/>
              <a:t>Any resource attached to an IP network can be assigned an </a:t>
            </a:r>
            <a:r>
              <a:rPr lang="en-US" sz="2400" dirty="0" smtClean="0"/>
              <a:t>IP address</a:t>
            </a:r>
            <a:r>
              <a:rPr lang="en-US" sz="2400" dirty="0"/>
              <a:t>, e.g. computer, printer or a scanner.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is possible for a single host to have multiple IP addresses if </a:t>
            </a:r>
            <a:r>
              <a:rPr lang="en-US" sz="2400" dirty="0" smtClean="0"/>
              <a:t>it is </a:t>
            </a:r>
            <a:r>
              <a:rPr lang="en-US" sz="2400" dirty="0"/>
              <a:t>running multiple networking applications, such as DNS, </a:t>
            </a:r>
            <a:r>
              <a:rPr lang="en-US" sz="2400" dirty="0" smtClean="0"/>
              <a:t>Web or </a:t>
            </a:r>
            <a:r>
              <a:rPr lang="en-US" sz="2400" dirty="0"/>
              <a:t>Mail server software.</a:t>
            </a:r>
          </a:p>
          <a:p>
            <a:r>
              <a:rPr lang="en-US" sz="2400" dirty="0" smtClean="0"/>
              <a:t>Addresses </a:t>
            </a:r>
            <a:r>
              <a:rPr lang="en-US" sz="2400" dirty="0"/>
              <a:t>are always unique.</a:t>
            </a:r>
          </a:p>
          <a:p>
            <a:r>
              <a:rPr lang="en-US" sz="2400" dirty="0" smtClean="0"/>
              <a:t>Because </a:t>
            </a:r>
            <a:r>
              <a:rPr lang="en-US" sz="2400" dirty="0"/>
              <a:t>IP addresses are software configured, it is easy </a:t>
            </a:r>
            <a:r>
              <a:rPr lang="en-US" sz="2400" dirty="0" smtClean="0"/>
              <a:t>to move </a:t>
            </a:r>
            <a:r>
              <a:rPr lang="en-US" sz="2400" dirty="0"/>
              <a:t>hosts from one network to another simply by changing </a:t>
            </a:r>
            <a:r>
              <a:rPr lang="en-US" sz="2400" dirty="0" smtClean="0"/>
              <a:t>the IP </a:t>
            </a:r>
            <a:r>
              <a:rPr lang="en-US" sz="2400" dirty="0"/>
              <a:t>address or the network mask</a:t>
            </a:r>
          </a:p>
          <a:p>
            <a:endParaRPr lang="en-US" sz="24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0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40471"/>
            <a:ext cx="81534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This module aims to build student awareness of the range of mechanisms available to web programmers seeking to develop dynamic and interactive web sites. </a:t>
            </a:r>
            <a:endParaRPr lang="en-US" sz="2800" dirty="0" smtClean="0"/>
          </a:p>
          <a:p>
            <a:r>
              <a:rPr lang="en-US" sz="2800" dirty="0" smtClean="0"/>
              <a:t>At </a:t>
            </a:r>
            <a:r>
              <a:rPr lang="en-US" sz="2800" dirty="0"/>
              <a:t>the same time students will develop practical expertise in client-side and server-side scripting providing them with a solid foundation from which to develop a mastery of web programming techniques.</a:t>
            </a:r>
          </a:p>
          <a:p>
            <a:pPr marL="82296" indent="0">
              <a:buNone/>
            </a:pPr>
            <a:endParaRPr lang="en-US" sz="28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486400"/>
            <a:ext cx="223837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829" y="32657"/>
            <a:ext cx="1676400" cy="1582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50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URL- Uniform Resource Locator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1718" y="1447800"/>
            <a:ext cx="7801970" cy="4800600"/>
          </a:xfrm>
        </p:spPr>
        <p:txBody>
          <a:bodyPr/>
          <a:lstStyle/>
          <a:p>
            <a:r>
              <a:rPr lang="en-US" dirty="0"/>
              <a:t>Information provided in a URL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protocol to use (generally HTTP)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server to request the document from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path on the server to the document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document’s name (optional)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718" y="4169228"/>
            <a:ext cx="772562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021" y="5732417"/>
            <a:ext cx="8007928" cy="1110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84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registrar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company that provides domain name registration services for a fee. </a:t>
            </a:r>
          </a:p>
          <a:p>
            <a:r>
              <a:rPr lang="en-US" dirty="0"/>
              <a:t>Maintain database which maps domain names to IP’s</a:t>
            </a:r>
          </a:p>
          <a:p>
            <a:r>
              <a:rPr lang="en-US" dirty="0"/>
              <a:t>Propagate new domain name/IP address information across the internet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04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 World Wide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Clients use browser application to send URIs via </a:t>
            </a:r>
            <a:r>
              <a:rPr lang="en-US" sz="2400" dirty="0" smtClean="0"/>
              <a:t>HTTP to </a:t>
            </a:r>
            <a:r>
              <a:rPr lang="en-US" sz="2400" dirty="0"/>
              <a:t>servers requesting a Web page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The server name part of the URL will be resolved by </a:t>
            </a:r>
            <a:r>
              <a:rPr lang="en-US" sz="2400" dirty="0" smtClean="0"/>
              <a:t>the DNS</a:t>
            </a:r>
            <a:endParaRPr lang="en-US" sz="2400" dirty="0"/>
          </a:p>
          <a:p>
            <a:r>
              <a:rPr lang="en-US" sz="2400" dirty="0" smtClean="0"/>
              <a:t>Web </a:t>
            </a:r>
            <a:r>
              <a:rPr lang="en-US" sz="2400" dirty="0"/>
              <a:t>pages are constructed using HTML (or </a:t>
            </a:r>
            <a:r>
              <a:rPr lang="en-US" sz="2400" dirty="0" smtClean="0"/>
              <a:t>other markup </a:t>
            </a:r>
            <a:r>
              <a:rPr lang="en-US" sz="2400" dirty="0"/>
              <a:t>language) and consist of text, graphics, </a:t>
            </a:r>
            <a:r>
              <a:rPr lang="en-US" sz="2400" dirty="0" smtClean="0"/>
              <a:t>sounds and </a:t>
            </a:r>
            <a:r>
              <a:rPr lang="en-US" sz="2400" dirty="0"/>
              <a:t>even embedded files</a:t>
            </a:r>
          </a:p>
          <a:p>
            <a:r>
              <a:rPr lang="en-US" sz="2400" dirty="0" smtClean="0"/>
              <a:t>Servers </a:t>
            </a:r>
            <a:r>
              <a:rPr lang="en-US" sz="2400" dirty="0"/>
              <a:t>respond with requested Web page or </a:t>
            </a:r>
            <a:r>
              <a:rPr lang="en-US" sz="2400" dirty="0" smtClean="0"/>
              <a:t>other message </a:t>
            </a:r>
            <a:r>
              <a:rPr lang="en-US" sz="2400" dirty="0"/>
              <a:t>such as an error message</a:t>
            </a:r>
          </a:p>
          <a:p>
            <a:r>
              <a:rPr lang="en-US" sz="2400" dirty="0" smtClean="0"/>
              <a:t>Client’s </a:t>
            </a:r>
            <a:r>
              <a:rPr lang="en-US" sz="2400" dirty="0"/>
              <a:t>browser renders Web page returned by </a:t>
            </a:r>
            <a:r>
              <a:rPr lang="en-US" sz="2400" dirty="0" smtClean="0"/>
              <a:t>the server </a:t>
            </a:r>
            <a:r>
              <a:rPr lang="en-US" sz="2400" dirty="0"/>
              <a:t>to the client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entire system runs over standard </a:t>
            </a:r>
            <a:r>
              <a:rPr lang="en-US" sz="2400" dirty="0" smtClean="0"/>
              <a:t>networking protocols </a:t>
            </a:r>
            <a:r>
              <a:rPr lang="en-US" sz="2400" dirty="0"/>
              <a:t>such as TCP/IP and DNS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18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Client-Server Computing</a:t>
            </a:r>
            <a:br>
              <a:rPr lang="en-US" dirty="0"/>
            </a:br>
            <a:r>
              <a:rPr lang="en-US" dirty="0"/>
              <a:t>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943088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the client-server architecture, the client is </a:t>
            </a:r>
            <a:r>
              <a:rPr lang="en-US" dirty="0" smtClean="0"/>
              <a:t>separated from </a:t>
            </a:r>
            <a:r>
              <a:rPr lang="en-US" dirty="0"/>
              <a:t>a server</a:t>
            </a:r>
          </a:p>
          <a:p>
            <a:r>
              <a:rPr lang="en-US" dirty="0" smtClean="0"/>
              <a:t>The </a:t>
            </a:r>
            <a:r>
              <a:rPr lang="en-US" dirty="0"/>
              <a:t>client is defined as the requester of services and </a:t>
            </a:r>
            <a:r>
              <a:rPr lang="en-US" dirty="0" smtClean="0"/>
              <a:t>the server </a:t>
            </a:r>
            <a:r>
              <a:rPr lang="en-US" dirty="0"/>
              <a:t>is defined as the provider of services</a:t>
            </a:r>
          </a:p>
          <a:p>
            <a:r>
              <a:rPr lang="en-US" dirty="0" smtClean="0"/>
              <a:t> </a:t>
            </a:r>
            <a:r>
              <a:rPr lang="en-US" dirty="0"/>
              <a:t>A Server a host that is running one or more server programs which can be sharing of information or </a:t>
            </a:r>
            <a:r>
              <a:rPr lang="en-US" dirty="0" smtClean="0"/>
              <a:t>resources</a:t>
            </a:r>
          </a:p>
          <a:p>
            <a:r>
              <a:rPr lang="en-US" dirty="0"/>
              <a:t>Client does not share any of its resources, but requests a server's content or service function.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03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866888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Client-Server Computing</a:t>
            </a:r>
            <a:br>
              <a:rPr lang="en-US" dirty="0"/>
            </a:br>
            <a:r>
              <a:rPr lang="en-US" dirty="0"/>
              <a:t>Architecture</a:t>
            </a:r>
          </a:p>
        </p:txBody>
      </p:sp>
      <p:pic>
        <p:nvPicPr>
          <p:cNvPr id="4" name="Content Placeholder 3" descr="client-server-architectu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2805" y="1905000"/>
            <a:ext cx="8423540" cy="3824287"/>
          </a:xfrm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21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Client-Server Computing</a:t>
            </a:r>
            <a:br>
              <a:rPr lang="en-US" dirty="0"/>
            </a:br>
            <a:r>
              <a:rPr lang="en-US" dirty="0"/>
              <a:t>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Characteristics </a:t>
            </a:r>
            <a:r>
              <a:rPr lang="en-US" dirty="0"/>
              <a:t>of a client</a:t>
            </a:r>
          </a:p>
          <a:p>
            <a:pPr lvl="1"/>
            <a:r>
              <a:rPr lang="en-US" dirty="0" smtClean="0"/>
              <a:t>Initiates requests(Master)</a:t>
            </a:r>
            <a:endParaRPr lang="en-US" dirty="0"/>
          </a:p>
          <a:p>
            <a:pPr lvl="1"/>
            <a:r>
              <a:rPr lang="en-US" dirty="0" smtClean="0"/>
              <a:t>Waits </a:t>
            </a:r>
            <a:r>
              <a:rPr lang="en-US" dirty="0"/>
              <a:t>for and receives replies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Usually connects to a small number of servers at one time</a:t>
            </a:r>
          </a:p>
          <a:p>
            <a:pPr lvl="1"/>
            <a:r>
              <a:rPr lang="en-US" dirty="0" smtClean="0"/>
              <a:t>Typically </a:t>
            </a:r>
            <a:r>
              <a:rPr lang="en-US" dirty="0"/>
              <a:t>interacts directly with end-users using a graphical </a:t>
            </a:r>
            <a:r>
              <a:rPr lang="en-US" dirty="0" smtClean="0"/>
              <a:t>user interface</a:t>
            </a:r>
            <a:endParaRPr lang="en-US" dirty="0"/>
          </a:p>
          <a:p>
            <a:pPr marL="699516" lvl="1" indent="-342900"/>
            <a:r>
              <a:rPr lang="en-US" dirty="0" smtClean="0"/>
              <a:t> </a:t>
            </a:r>
            <a:r>
              <a:rPr lang="en-US" b="1" dirty="0"/>
              <a:t>Examples: </a:t>
            </a:r>
            <a:r>
              <a:rPr lang="en-US" dirty="0"/>
              <a:t>web browsers, email clients and online chat </a:t>
            </a:r>
            <a:r>
              <a:rPr lang="en-US" dirty="0" smtClean="0"/>
              <a:t>clients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05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Client-Server Computing</a:t>
            </a:r>
            <a:br>
              <a:rPr lang="en-US" dirty="0"/>
            </a:br>
            <a:r>
              <a:rPr lang="en-US" dirty="0"/>
              <a:t>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Characteristics </a:t>
            </a:r>
            <a:r>
              <a:rPr lang="en-US" dirty="0"/>
              <a:t>of a server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Passive (slave)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Waits for requests from clients</a:t>
            </a:r>
          </a:p>
          <a:p>
            <a:pPr lvl="1"/>
            <a:r>
              <a:rPr lang="en-US" dirty="0" smtClean="0"/>
              <a:t>Upon </a:t>
            </a:r>
            <a:r>
              <a:rPr lang="en-US" dirty="0"/>
              <a:t>receipt of requests, processes them and then serves replies</a:t>
            </a:r>
          </a:p>
          <a:p>
            <a:pPr lvl="1"/>
            <a:r>
              <a:rPr lang="en-US" dirty="0" smtClean="0"/>
              <a:t>Usually </a:t>
            </a:r>
            <a:r>
              <a:rPr lang="en-US" dirty="0"/>
              <a:t>accepts connections from a large number of clients</a:t>
            </a:r>
          </a:p>
          <a:p>
            <a:pPr lvl="1"/>
            <a:r>
              <a:rPr lang="en-US" dirty="0" smtClean="0"/>
              <a:t>Typically </a:t>
            </a:r>
            <a:r>
              <a:rPr lang="en-US" dirty="0"/>
              <a:t>does not interact directly with end-users</a:t>
            </a:r>
          </a:p>
          <a:p>
            <a:pPr lvl="1"/>
            <a:r>
              <a:rPr lang="en-US" b="1" dirty="0" smtClean="0"/>
              <a:t>Examples</a:t>
            </a:r>
            <a:r>
              <a:rPr lang="en-US" b="1" dirty="0"/>
              <a:t>:</a:t>
            </a:r>
            <a:r>
              <a:rPr lang="en-US" dirty="0"/>
              <a:t> web servers, database servers and mail servers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Advantages of Client-Server</a:t>
            </a:r>
            <a:br>
              <a:rPr lang="en-US" dirty="0"/>
            </a:br>
            <a:r>
              <a:rPr lang="en-US" dirty="0"/>
              <a:t>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Low coupling of client and server, thus </a:t>
            </a:r>
            <a:r>
              <a:rPr lang="en-US" dirty="0" smtClean="0"/>
              <a:t>greater independence </a:t>
            </a:r>
            <a:r>
              <a:rPr lang="en-US" dirty="0"/>
              <a:t>for maintenance.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it is possible to replace, repair, </a:t>
            </a:r>
            <a:r>
              <a:rPr lang="en-US" dirty="0" smtClean="0"/>
              <a:t>upgrade, or </a:t>
            </a:r>
            <a:r>
              <a:rPr lang="en-US" dirty="0"/>
              <a:t>even relocate a server while its clients remain </a:t>
            </a:r>
            <a:r>
              <a:rPr lang="en-US" dirty="0" smtClean="0"/>
              <a:t>both unaware </a:t>
            </a:r>
            <a:r>
              <a:rPr lang="en-US" dirty="0"/>
              <a:t>and unaffected by that change.</a:t>
            </a:r>
          </a:p>
          <a:p>
            <a:r>
              <a:rPr lang="en-US" dirty="0" smtClean="0"/>
              <a:t> </a:t>
            </a:r>
            <a:r>
              <a:rPr lang="en-US" dirty="0"/>
              <a:t>Greater security for data stored on the </a:t>
            </a:r>
            <a:r>
              <a:rPr lang="en-US" dirty="0" smtClean="0"/>
              <a:t>server. Servers </a:t>
            </a:r>
            <a:r>
              <a:rPr lang="en-US" dirty="0"/>
              <a:t>can control access and resources.</a:t>
            </a:r>
          </a:p>
          <a:p>
            <a:r>
              <a:rPr lang="en-US" dirty="0" smtClean="0"/>
              <a:t> </a:t>
            </a:r>
            <a:r>
              <a:rPr lang="en-US" dirty="0"/>
              <a:t>Easy to update and administer data, because </a:t>
            </a:r>
            <a:r>
              <a:rPr lang="en-US" dirty="0" smtClean="0"/>
              <a:t>of centralized </a:t>
            </a:r>
            <a:r>
              <a:rPr lang="en-US" dirty="0"/>
              <a:t>nature.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29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Disadvantages of Client-Server</a:t>
            </a:r>
            <a:br>
              <a:rPr lang="en-US" dirty="0"/>
            </a:br>
            <a:r>
              <a:rPr lang="en-US" dirty="0"/>
              <a:t>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498080" cy="4800600"/>
          </a:xfrm>
        </p:spPr>
        <p:txBody>
          <a:bodyPr/>
          <a:lstStyle/>
          <a:p>
            <a:r>
              <a:rPr lang="en-US" dirty="0"/>
              <a:t>More traffic to the server as the number </a:t>
            </a:r>
            <a:r>
              <a:rPr lang="en-US" dirty="0" smtClean="0"/>
              <a:t>of simultaneous </a:t>
            </a:r>
            <a:r>
              <a:rPr lang="en-US" dirty="0"/>
              <a:t>client requests to a </a:t>
            </a:r>
            <a:r>
              <a:rPr lang="en-US" dirty="0" smtClean="0"/>
              <a:t>given server </a:t>
            </a:r>
            <a:r>
              <a:rPr lang="en-US" dirty="0"/>
              <a:t>increases.</a:t>
            </a:r>
          </a:p>
          <a:p>
            <a:r>
              <a:rPr lang="en-US" dirty="0" smtClean="0"/>
              <a:t>If </a:t>
            </a:r>
            <a:r>
              <a:rPr lang="en-US" dirty="0"/>
              <a:t>the server fails under a critical </a:t>
            </a:r>
            <a:r>
              <a:rPr lang="en-US" dirty="0" smtClean="0"/>
              <a:t>condition, the </a:t>
            </a:r>
            <a:r>
              <a:rPr lang="en-US" dirty="0"/>
              <a:t>clients’ request will not be fulfilled.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66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05088" cy="4800600"/>
          </a:xfrm>
        </p:spPr>
        <p:txBody>
          <a:bodyPr/>
          <a:lstStyle/>
          <a:p>
            <a:r>
              <a:rPr lang="en-US" dirty="0"/>
              <a:t>Any application that uses </a:t>
            </a:r>
            <a:r>
              <a:rPr lang="en-US" dirty="0" smtClean="0"/>
              <a:t>Web Technologies </a:t>
            </a:r>
            <a:r>
              <a:rPr lang="en-US" dirty="0"/>
              <a:t>including web browsers, web servers and Internet protocols is called Web Application</a:t>
            </a:r>
            <a:r>
              <a:rPr lang="en-US" dirty="0" smtClean="0"/>
              <a:t>.</a:t>
            </a:r>
          </a:p>
          <a:p>
            <a:r>
              <a:rPr lang="en-US" dirty="0"/>
              <a:t>A web application can be divided into three different layers. </a:t>
            </a:r>
            <a:endParaRPr lang="en-US" dirty="0" smtClean="0"/>
          </a:p>
        </p:txBody>
      </p:sp>
      <p:pic>
        <p:nvPicPr>
          <p:cNvPr id="4" name="Picture 3" descr="http://www.roseindia.net/sourcecode/searchengine/webserver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944982"/>
            <a:ext cx="5029200" cy="283681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0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At the end of the module the student will be able to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Explain </a:t>
            </a:r>
            <a:r>
              <a:rPr lang="en-US" dirty="0"/>
              <a:t>how the interactive functionality of any given web site may have been achieved using a range of client-side and server-side scripting, CSS, Web 2.0 technologies, web </a:t>
            </a:r>
            <a:r>
              <a:rPr lang="en-US" dirty="0" smtClean="0"/>
              <a:t>applications and </a:t>
            </a:r>
            <a:r>
              <a:rPr lang="en-US" dirty="0"/>
              <a:t>web services.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/>
              <a:t>style sheets and JavaScript to enhance the user interface of a web site.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dirty="0"/>
              <a:t>PHP scripts to serve data from a MySQL database to a browser.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Construct </a:t>
            </a:r>
            <a:r>
              <a:rPr lang="en-US" dirty="0"/>
              <a:t>an income generating web site.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396093" cy="1116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257" y="5334000"/>
            <a:ext cx="1287236" cy="1281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76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Application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28888" cy="4800600"/>
          </a:xfrm>
        </p:spPr>
        <p:txBody>
          <a:bodyPr/>
          <a:lstStyle/>
          <a:p>
            <a:pPr marL="916686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Presentation </a:t>
            </a:r>
            <a:r>
              <a:rPr lang="en-US" dirty="0">
                <a:solidFill>
                  <a:srgbClr val="00B0F0"/>
                </a:solidFill>
              </a:rPr>
              <a:t>layer  </a:t>
            </a:r>
            <a:r>
              <a:rPr lang="en-US" dirty="0"/>
              <a:t>which forms the </a:t>
            </a:r>
            <a:r>
              <a:rPr lang="en-US" b="1" dirty="0">
                <a:solidFill>
                  <a:srgbClr val="00B0F0"/>
                </a:solidFill>
              </a:rPr>
              <a:t>first tier </a:t>
            </a:r>
            <a:r>
              <a:rPr lang="en-US" dirty="0"/>
              <a:t>of the application, consists of web server and the web browser, which is responsible for assembling the data into presentable format</a:t>
            </a:r>
            <a:r>
              <a:rPr lang="en-US" dirty="0" smtClean="0"/>
              <a:t>.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>
                <a:solidFill>
                  <a:srgbClr val="00B0F0"/>
                </a:solidFill>
              </a:rPr>
              <a:t>Application layer </a:t>
            </a:r>
            <a:r>
              <a:rPr lang="en-US" dirty="0"/>
              <a:t>constitutes the </a:t>
            </a:r>
            <a:r>
              <a:rPr lang="en-US" b="1" dirty="0">
                <a:solidFill>
                  <a:srgbClr val="00B0F0"/>
                </a:solidFill>
              </a:rPr>
              <a:t>second tier </a:t>
            </a:r>
            <a:r>
              <a:rPr lang="en-US" dirty="0"/>
              <a:t>of the application and is consisting of server side program and scripts. </a:t>
            </a:r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r>
              <a:rPr lang="en-US" dirty="0"/>
              <a:t>Finally the </a:t>
            </a:r>
            <a:r>
              <a:rPr lang="en-US" b="1" dirty="0">
                <a:solidFill>
                  <a:srgbClr val="00B0F0"/>
                </a:solidFill>
              </a:rPr>
              <a:t>third tier </a:t>
            </a:r>
            <a:r>
              <a:rPr lang="en-US" dirty="0"/>
              <a:t>provides the programmable access to the databases.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85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</a:t>
            </a:r>
            <a:r>
              <a:rPr lang="en-US" dirty="0" smtClean="0"/>
              <a:t>Application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400288" cy="4800600"/>
          </a:xfrm>
        </p:spPr>
        <p:txBody>
          <a:bodyPr>
            <a:normAutofit fontScale="92500"/>
          </a:bodyPr>
          <a:lstStyle/>
          <a:p>
            <a:r>
              <a:rPr lang="en-US" dirty="0"/>
              <a:t>In an </a:t>
            </a:r>
            <a:r>
              <a:rPr lang="en-US" dirty="0" smtClean="0"/>
              <a:t>e-commerce </a:t>
            </a:r>
            <a:r>
              <a:rPr lang="en-US" dirty="0"/>
              <a:t>scenario </a:t>
            </a:r>
            <a:endParaRPr lang="en-US" dirty="0" smtClean="0"/>
          </a:p>
          <a:p>
            <a:pPr marL="813816" lvl="1" indent="-457200"/>
            <a:r>
              <a:rPr lang="en-US" dirty="0" smtClean="0"/>
              <a:t>when </a:t>
            </a:r>
            <a:r>
              <a:rPr lang="en-US" dirty="0"/>
              <a:t>a user (</a:t>
            </a:r>
            <a:r>
              <a:rPr lang="en-US" dirty="0">
                <a:solidFill>
                  <a:srgbClr val="92D050"/>
                </a:solidFill>
              </a:rPr>
              <a:t>first tier</a:t>
            </a:r>
            <a:r>
              <a:rPr lang="en-US" dirty="0"/>
              <a:t>), send a request to the web server, </a:t>
            </a:r>
            <a:endParaRPr lang="en-US" dirty="0" smtClean="0"/>
          </a:p>
          <a:p>
            <a:pPr marL="813816" lvl="1" indent="-457200"/>
            <a:r>
              <a:rPr lang="en-US" dirty="0" smtClean="0"/>
              <a:t>web </a:t>
            </a:r>
            <a:r>
              <a:rPr lang="en-US" dirty="0"/>
              <a:t>server process the request (</a:t>
            </a:r>
            <a:r>
              <a:rPr lang="en-US" dirty="0">
                <a:solidFill>
                  <a:srgbClr val="92D050"/>
                </a:solidFill>
              </a:rPr>
              <a:t>Second and third tie</a:t>
            </a:r>
            <a:r>
              <a:rPr lang="en-US" dirty="0"/>
              <a:t>r), </a:t>
            </a:r>
            <a:endParaRPr lang="en-US" dirty="0" smtClean="0"/>
          </a:p>
          <a:p>
            <a:pPr marL="813816" lvl="1" indent="-457200"/>
            <a:r>
              <a:rPr lang="en-US" dirty="0" smtClean="0"/>
              <a:t>formats </a:t>
            </a:r>
            <a:r>
              <a:rPr lang="en-US" dirty="0"/>
              <a:t>the result and finally sends the formatted results (</a:t>
            </a:r>
            <a:r>
              <a:rPr lang="en-US" dirty="0">
                <a:solidFill>
                  <a:srgbClr val="92D050"/>
                </a:solidFill>
              </a:rPr>
              <a:t>first tier)</a:t>
            </a:r>
            <a:r>
              <a:rPr lang="en-US" dirty="0"/>
              <a:t> to the client. </a:t>
            </a:r>
            <a:endParaRPr lang="en-US" dirty="0" smtClean="0"/>
          </a:p>
          <a:p>
            <a:pPr marL="539496" indent="-457200"/>
            <a:r>
              <a:rPr lang="en-US" dirty="0"/>
              <a:t>In this process server side scripts play a very important role of processing the users request and in the generation of dynamic pages, based on user and its input.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98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vs. Dynamic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Static web pages do not change the content </a:t>
            </a:r>
            <a:r>
              <a:rPr lang="en-US" dirty="0" smtClean="0"/>
              <a:t>or layout </a:t>
            </a:r>
            <a:r>
              <a:rPr lang="en-US" dirty="0"/>
              <a:t>depending on user input.</a:t>
            </a:r>
          </a:p>
          <a:p>
            <a:r>
              <a:rPr lang="en-US" dirty="0" smtClean="0"/>
              <a:t>In </a:t>
            </a:r>
            <a:r>
              <a:rPr lang="en-US" dirty="0"/>
              <a:t>contrast, dynamic web pages adapt </a:t>
            </a:r>
            <a:r>
              <a:rPr lang="en-US" dirty="0" smtClean="0"/>
              <a:t>their content </a:t>
            </a:r>
            <a:r>
              <a:rPr lang="en-US" dirty="0"/>
              <a:t>depending on user input or </a:t>
            </a:r>
            <a:r>
              <a:rPr lang="en-US" dirty="0" smtClean="0"/>
              <a:t>computing environment </a:t>
            </a:r>
            <a:r>
              <a:rPr lang="en-US" dirty="0"/>
              <a:t>(user, time or data).</a:t>
            </a:r>
          </a:p>
          <a:p>
            <a:r>
              <a:rPr lang="en-US" dirty="0" smtClean="0"/>
              <a:t>Dynamic </a:t>
            </a:r>
            <a:r>
              <a:rPr lang="en-US" dirty="0"/>
              <a:t>content can be delivered as a result </a:t>
            </a:r>
            <a:r>
              <a:rPr lang="en-US" dirty="0" smtClean="0"/>
              <a:t>of two </a:t>
            </a:r>
            <a:r>
              <a:rPr lang="en-US" dirty="0"/>
              <a:t>technologies:</a:t>
            </a:r>
          </a:p>
          <a:p>
            <a:pPr marL="813816" lvl="1" indent="-457200"/>
            <a:r>
              <a:rPr lang="en-US" dirty="0" smtClean="0"/>
              <a:t>Client-side </a:t>
            </a:r>
            <a:r>
              <a:rPr lang="en-US" dirty="0"/>
              <a:t>scripting languages</a:t>
            </a:r>
          </a:p>
          <a:p>
            <a:pPr marL="813816" lvl="1" indent="-457200"/>
            <a:r>
              <a:rPr lang="en-US" dirty="0" smtClean="0"/>
              <a:t>Server-side </a:t>
            </a:r>
            <a:r>
              <a:rPr lang="en-US" dirty="0"/>
              <a:t>scripting languages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55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Characteristics of Client-side</a:t>
            </a:r>
            <a:br>
              <a:rPr lang="en-US" dirty="0"/>
            </a:br>
            <a:r>
              <a:rPr lang="en-US" dirty="0"/>
              <a:t>Scripting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Plain HTML is basically static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browser displays the text and graphics and waits for </a:t>
            </a:r>
            <a:r>
              <a:rPr lang="en-US" dirty="0" smtClean="0"/>
              <a:t>the user </a:t>
            </a:r>
            <a:r>
              <a:rPr lang="en-US" dirty="0"/>
              <a:t>to click a link or fill in a form to return data to the server.</a:t>
            </a:r>
          </a:p>
          <a:p>
            <a:r>
              <a:rPr lang="en-US" dirty="0" smtClean="0"/>
              <a:t>Client-side </a:t>
            </a:r>
            <a:r>
              <a:rPr lang="en-US" dirty="0"/>
              <a:t>scripts can modify the pages at runtime, </a:t>
            </a:r>
            <a:r>
              <a:rPr lang="en-US" dirty="0" smtClean="0"/>
              <a:t>and therefore</a:t>
            </a:r>
            <a:r>
              <a:rPr lang="en-US" dirty="0"/>
              <a:t>, they also falls under the heading of </a:t>
            </a:r>
            <a:r>
              <a:rPr lang="en-US" dirty="0" smtClean="0"/>
              <a:t>DHTML (dynamic </a:t>
            </a:r>
            <a:r>
              <a:rPr lang="en-US" dirty="0"/>
              <a:t>HTML).</a:t>
            </a:r>
          </a:p>
          <a:p>
            <a:r>
              <a:rPr lang="en-US" dirty="0" smtClean="0"/>
              <a:t>Client-side </a:t>
            </a:r>
            <a:r>
              <a:rPr lang="en-US" dirty="0"/>
              <a:t>scripts have greater access to the </a:t>
            </a:r>
            <a:r>
              <a:rPr lang="en-US" dirty="0" smtClean="0"/>
              <a:t>information and </a:t>
            </a:r>
            <a:r>
              <a:rPr lang="en-US" dirty="0"/>
              <a:t>functions available on the user's computer, </a:t>
            </a:r>
            <a:r>
              <a:rPr lang="en-US" dirty="0" smtClean="0"/>
              <a:t>whereas for </a:t>
            </a:r>
            <a:r>
              <a:rPr lang="en-US" dirty="0"/>
              <a:t>server-side scripts its for the server.</a:t>
            </a:r>
          </a:p>
          <a:p>
            <a:r>
              <a:rPr lang="en-US" dirty="0" smtClean="0"/>
              <a:t>Client-side </a:t>
            </a:r>
            <a:r>
              <a:rPr lang="en-US" dirty="0"/>
              <a:t>scripts require that the user's web </a:t>
            </a:r>
            <a:r>
              <a:rPr lang="en-US" dirty="0" smtClean="0"/>
              <a:t>browser understand </a:t>
            </a:r>
            <a:r>
              <a:rPr lang="en-US" dirty="0"/>
              <a:t>the scripting language in which they </a:t>
            </a:r>
            <a:r>
              <a:rPr lang="en-US" dirty="0" smtClean="0"/>
              <a:t>are written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21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Uses of Client-side Scripting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Form verification</a:t>
            </a:r>
          </a:p>
          <a:p>
            <a:pPr lvl="1"/>
            <a:r>
              <a:rPr lang="en-US" dirty="0" smtClean="0"/>
              <a:t>Client-side </a:t>
            </a:r>
            <a:r>
              <a:rPr lang="en-US" dirty="0"/>
              <a:t>scripts can parse form data prior to the data </a:t>
            </a:r>
            <a:r>
              <a:rPr lang="en-US" dirty="0" smtClean="0"/>
              <a:t>being submitted </a:t>
            </a:r>
            <a:r>
              <a:rPr lang="en-US" dirty="0"/>
              <a:t>to a handler on the server, ensuring that there are </a:t>
            </a:r>
            <a:r>
              <a:rPr lang="en-US" dirty="0" smtClean="0"/>
              <a:t>no obvious </a:t>
            </a:r>
            <a:r>
              <a:rPr lang="en-US" dirty="0"/>
              <a:t>errors (missing or improperly formatted data).</a:t>
            </a:r>
          </a:p>
          <a:p>
            <a:r>
              <a:rPr lang="en-US" dirty="0" smtClean="0"/>
              <a:t> </a:t>
            </a:r>
            <a:r>
              <a:rPr lang="en-US" dirty="0"/>
              <a:t>Document animation and automation</a:t>
            </a:r>
          </a:p>
          <a:p>
            <a:pPr lvl="1"/>
            <a:r>
              <a:rPr lang="en-US" dirty="0" smtClean="0"/>
              <a:t>Accessing </a:t>
            </a:r>
            <a:r>
              <a:rPr lang="en-US" dirty="0"/>
              <a:t>element data and properties via the DOM, </a:t>
            </a:r>
            <a:r>
              <a:rPr lang="en-US" dirty="0" smtClean="0"/>
              <a:t>client-side scripts </a:t>
            </a:r>
            <a:r>
              <a:rPr lang="en-US" dirty="0"/>
              <a:t>can affect changes in elements’ content, </a:t>
            </a:r>
            <a:r>
              <a:rPr lang="en-US" dirty="0" smtClean="0"/>
              <a:t>appearance, size</a:t>
            </a:r>
            <a:r>
              <a:rPr lang="en-US" dirty="0"/>
              <a:t>, position, and so forth.</a:t>
            </a:r>
          </a:p>
          <a:p>
            <a:r>
              <a:rPr lang="en-US" dirty="0"/>
              <a:t>• Basic document intelligence</a:t>
            </a:r>
          </a:p>
          <a:p>
            <a:pPr lvl="1"/>
            <a:r>
              <a:rPr lang="en-US" dirty="0" smtClean="0"/>
              <a:t>Client-side </a:t>
            </a:r>
            <a:r>
              <a:rPr lang="en-US" dirty="0"/>
              <a:t>scripts can embed a base level of intelligence to </a:t>
            </a:r>
            <a:r>
              <a:rPr lang="en-US" dirty="0" smtClean="0"/>
              <a:t>the document </a:t>
            </a:r>
            <a:r>
              <a:rPr lang="en-US" dirty="0"/>
              <a:t>by linking elements to scripts via events (</a:t>
            </a:r>
            <a:r>
              <a:rPr lang="en-US" dirty="0" smtClean="0"/>
              <a:t>mouse clicks</a:t>
            </a:r>
            <a:r>
              <a:rPr lang="en-US" dirty="0"/>
              <a:t>, key presses, and so on).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91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Client-side Scripting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JavaScript</a:t>
            </a:r>
          </a:p>
          <a:p>
            <a:r>
              <a:rPr lang="fr-FR" dirty="0" err="1" smtClean="0"/>
              <a:t>JScript</a:t>
            </a:r>
            <a:endParaRPr lang="fr-FR" dirty="0"/>
          </a:p>
          <a:p>
            <a:r>
              <a:rPr lang="fr-FR" dirty="0" err="1" smtClean="0"/>
              <a:t>VBScript</a:t>
            </a:r>
            <a:endParaRPr lang="fr-FR" dirty="0"/>
          </a:p>
          <a:p>
            <a:r>
              <a:rPr lang="fr-FR" dirty="0" err="1" smtClean="0"/>
              <a:t>ActionScript</a:t>
            </a:r>
            <a:endParaRPr lang="fr-FR" dirty="0"/>
          </a:p>
          <a:p>
            <a:r>
              <a:rPr lang="fr-FR" dirty="0" smtClean="0"/>
              <a:t>AJAX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5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Side Scripting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Server-side scripting is a web server technology in </a:t>
            </a:r>
            <a:r>
              <a:rPr lang="en-US" dirty="0" smtClean="0"/>
              <a:t>which a </a:t>
            </a:r>
            <a:r>
              <a:rPr lang="en-US" dirty="0"/>
              <a:t>user's request is fulfilled by running a script directly </a:t>
            </a:r>
            <a:r>
              <a:rPr lang="en-US" dirty="0" smtClean="0"/>
              <a:t>on the </a:t>
            </a:r>
            <a:r>
              <a:rPr lang="en-US" dirty="0"/>
              <a:t>Web server to generate dynamic HTML pages.</a:t>
            </a:r>
          </a:p>
          <a:p>
            <a:r>
              <a:rPr lang="en-US" dirty="0" smtClean="0"/>
              <a:t> </a:t>
            </a:r>
            <a:r>
              <a:rPr lang="en-US" dirty="0"/>
              <a:t>In client-side scripting, the scripts are first </a:t>
            </a:r>
            <a:r>
              <a:rPr lang="en-US" dirty="0" smtClean="0"/>
              <a:t>downloaded, and </a:t>
            </a:r>
            <a:r>
              <a:rPr lang="en-US" dirty="0"/>
              <a:t>then interpreted and executed by the Web browser.</a:t>
            </a:r>
          </a:p>
          <a:p>
            <a:r>
              <a:rPr lang="en-US" dirty="0" smtClean="0"/>
              <a:t>Server-side </a:t>
            </a:r>
            <a:r>
              <a:rPr lang="en-US" dirty="0"/>
              <a:t>scripting enables the ability to </a:t>
            </a:r>
            <a:r>
              <a:rPr lang="en-US" dirty="0" smtClean="0"/>
              <a:t>highly customize </a:t>
            </a:r>
            <a:r>
              <a:rPr lang="en-US" dirty="0"/>
              <a:t>the response based on the </a:t>
            </a:r>
            <a:r>
              <a:rPr lang="en-US" dirty="0" smtClean="0"/>
              <a:t>user's requirements</a:t>
            </a:r>
            <a:r>
              <a:rPr lang="en-US" dirty="0"/>
              <a:t>, access rights, or queries into data stores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8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Server-side Scripting</a:t>
            </a:r>
            <a:br>
              <a:rPr lang="en-US" dirty="0"/>
            </a:br>
            <a:r>
              <a:rPr lang="en-US" dirty="0"/>
              <a:t>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ASP - Microsoft designed, primarily Windows </a:t>
            </a:r>
            <a:r>
              <a:rPr lang="en-US" dirty="0" smtClean="0"/>
              <a:t>based, solution </a:t>
            </a:r>
            <a:r>
              <a:rPr lang="en-US" dirty="0"/>
              <a:t>allowing various languages (generally </a:t>
            </a:r>
            <a:r>
              <a:rPr lang="en-US" dirty="0" err="1" smtClean="0"/>
              <a:t>VBscript</a:t>
            </a:r>
            <a:r>
              <a:rPr lang="en-US" dirty="0" smtClean="0"/>
              <a:t>) inside </a:t>
            </a:r>
            <a:r>
              <a:rPr lang="en-US" dirty="0"/>
              <a:t>a HTML-like outer page</a:t>
            </a:r>
          </a:p>
          <a:p>
            <a:r>
              <a:rPr lang="en-US" dirty="0" smtClean="0"/>
              <a:t>ASP.NET </a:t>
            </a:r>
            <a:r>
              <a:rPr lang="en-US" dirty="0"/>
              <a:t>- part of Microsoft's .NET platform and is </a:t>
            </a:r>
            <a:r>
              <a:rPr lang="en-US" dirty="0" smtClean="0"/>
              <a:t>the successor </a:t>
            </a:r>
            <a:r>
              <a:rPr lang="en-US" dirty="0"/>
              <a:t>to ASP</a:t>
            </a:r>
          </a:p>
          <a:p>
            <a:r>
              <a:rPr lang="en-US" dirty="0" smtClean="0"/>
              <a:t>JSP </a:t>
            </a:r>
            <a:r>
              <a:rPr lang="en-US" dirty="0"/>
              <a:t>- a Java-based system for embedding </a:t>
            </a:r>
            <a:r>
              <a:rPr lang="en-US" dirty="0" smtClean="0"/>
              <a:t>Java-related code </a:t>
            </a:r>
            <a:r>
              <a:rPr lang="en-US" dirty="0"/>
              <a:t>in HTML pages</a:t>
            </a:r>
          </a:p>
          <a:p>
            <a:r>
              <a:rPr lang="en-US" dirty="0" smtClean="0"/>
              <a:t>PHP </a:t>
            </a:r>
            <a:r>
              <a:rPr lang="en-US" dirty="0"/>
              <a:t>- open source solution based on including code </a:t>
            </a:r>
            <a:r>
              <a:rPr lang="en-US" dirty="0" smtClean="0"/>
              <a:t>in its </a:t>
            </a:r>
            <a:r>
              <a:rPr lang="en-US" dirty="0"/>
              <a:t>own language into an HTML page</a:t>
            </a:r>
          </a:p>
          <a:p>
            <a:r>
              <a:rPr lang="en-US" dirty="0" smtClean="0"/>
              <a:t>Ruby </a:t>
            </a:r>
            <a:r>
              <a:rPr lang="en-US" dirty="0"/>
              <a:t>on Rails - a free web application framework </a:t>
            </a:r>
            <a:r>
              <a:rPr lang="en-US" dirty="0" smtClean="0"/>
              <a:t>that aims </a:t>
            </a:r>
            <a:r>
              <a:rPr lang="en-US" dirty="0"/>
              <a:t>to increase the speed and ease with </a:t>
            </a:r>
            <a:r>
              <a:rPr lang="en-US" dirty="0" smtClean="0"/>
              <a:t>database driven Web </a:t>
            </a:r>
            <a:r>
              <a:rPr lang="en-US" dirty="0"/>
              <a:t>sites creation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20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 a Web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/>
              <a:t>Choose a domain name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Register with a Registrar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Choose a hosting service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Tell Registrar the IP address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Create web content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Store (publish) onto hosting server (FTP)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Submit new site to search engines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4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dirty="0" smtClean="0"/>
              <a:t>Creating your Web Site</a:t>
            </a:r>
            <a:br>
              <a:rPr lang="en-US" sz="3400" dirty="0" smtClean="0"/>
            </a:br>
            <a:r>
              <a:rPr lang="en-US" sz="3400" dirty="0" smtClean="0"/>
              <a:t>   </a:t>
            </a:r>
            <a:r>
              <a:rPr lang="en-US" sz="2800" dirty="0" smtClean="0"/>
              <a:t>Technologies &amp; Tools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Markup Languages </a:t>
            </a:r>
          </a:p>
          <a:p>
            <a:pPr lvl="1" eaLnBrk="1" hangingPunct="1"/>
            <a:r>
              <a:rPr lang="en-US" dirty="0" smtClean="0"/>
              <a:t>HTML, DHTML, XML, XSLT, etc....</a:t>
            </a:r>
          </a:p>
          <a:p>
            <a:pPr eaLnBrk="1" hangingPunct="1"/>
            <a:r>
              <a:rPr lang="en-US" dirty="0" smtClean="0"/>
              <a:t>Cascading Style Sheets (CSS)</a:t>
            </a:r>
          </a:p>
          <a:p>
            <a:pPr eaLnBrk="1" hangingPunct="1"/>
            <a:r>
              <a:rPr lang="en-US" dirty="0" smtClean="0"/>
              <a:t>Scripting languages</a:t>
            </a:r>
          </a:p>
          <a:p>
            <a:pPr lvl="1" eaLnBrk="1" hangingPunct="1"/>
            <a:r>
              <a:rPr lang="en-US" dirty="0" err="1" smtClean="0"/>
              <a:t>perl</a:t>
            </a:r>
            <a:r>
              <a:rPr lang="en-US" dirty="0" smtClean="0"/>
              <a:t>, </a:t>
            </a:r>
            <a:r>
              <a:rPr lang="en-US" dirty="0" err="1" smtClean="0"/>
              <a:t>javascript</a:t>
            </a:r>
            <a:r>
              <a:rPr lang="en-US" dirty="0" smtClean="0"/>
              <a:t>, </a:t>
            </a:r>
            <a:r>
              <a:rPr lang="en-US" dirty="0" err="1" smtClean="0"/>
              <a:t>php</a:t>
            </a:r>
            <a:r>
              <a:rPr lang="en-US" dirty="0" smtClean="0"/>
              <a:t>, etc....</a:t>
            </a:r>
          </a:p>
          <a:p>
            <a:pPr eaLnBrk="1" hangingPunct="1"/>
            <a:r>
              <a:rPr lang="en-US" dirty="0" smtClean="0"/>
              <a:t>Web creation and editing software</a:t>
            </a:r>
          </a:p>
          <a:p>
            <a:pPr lvl="1" eaLnBrk="1" hangingPunct="1"/>
            <a:r>
              <a:rPr lang="en-US" dirty="0" smtClean="0"/>
              <a:t>Notepad, FrontPage, ColdFusion, Flash,  Site Builder, etc..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9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7802880" cy="4800600"/>
          </a:xfrm>
        </p:spPr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/>
              <a:t>Orientation to Web Programming and available technologies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Style </a:t>
            </a:r>
            <a:r>
              <a:rPr lang="en-US" dirty="0"/>
              <a:t>sheets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Client-side </a:t>
            </a:r>
            <a:r>
              <a:rPr lang="en-US" dirty="0"/>
              <a:t>scripting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Server-side </a:t>
            </a:r>
            <a:r>
              <a:rPr lang="en-US" dirty="0"/>
              <a:t>scripting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Web </a:t>
            </a:r>
            <a:r>
              <a:rPr lang="en-US" dirty="0"/>
              <a:t>services – using the output in a new web site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Adding </a:t>
            </a:r>
            <a:r>
              <a:rPr lang="en-US" dirty="0"/>
              <a:t>functionality to a web site using web </a:t>
            </a:r>
            <a:r>
              <a:rPr lang="en-US" dirty="0" smtClean="0"/>
              <a:t>applications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Generating income from the web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Building </a:t>
            </a:r>
            <a:r>
              <a:rPr lang="en-US" dirty="0"/>
              <a:t>a site around a CMS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354808"/>
            <a:ext cx="2011680" cy="1338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92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Stands for </a:t>
            </a:r>
            <a:r>
              <a:rPr lang="en-US" dirty="0" smtClean="0"/>
              <a:t>Hyper Text </a:t>
            </a:r>
            <a:r>
              <a:rPr lang="en-US" dirty="0"/>
              <a:t>Markup Language</a:t>
            </a:r>
          </a:p>
          <a:p>
            <a:r>
              <a:rPr lang="en-US" dirty="0"/>
              <a:t>Predominant markup language for web pages</a:t>
            </a:r>
          </a:p>
          <a:p>
            <a:r>
              <a:rPr lang="en-US" dirty="0"/>
              <a:t>HTML is the basic building-blocks of web pages</a:t>
            </a:r>
          </a:p>
          <a:p>
            <a:r>
              <a:rPr lang="en-US" dirty="0"/>
              <a:t>Not a programming language</a:t>
            </a:r>
          </a:p>
          <a:p>
            <a:r>
              <a:rPr lang="en-US" dirty="0" smtClean="0"/>
              <a:t>An </a:t>
            </a:r>
            <a:r>
              <a:rPr lang="en-US" dirty="0"/>
              <a:t>HTML file is a text file containing small </a:t>
            </a:r>
            <a:r>
              <a:rPr lang="en-US" b="1" dirty="0"/>
              <a:t>markup tags</a:t>
            </a:r>
            <a:r>
              <a:rPr lang="en-US" dirty="0"/>
              <a:t> (like &lt;html</a:t>
            </a:r>
            <a:r>
              <a:rPr lang="en-US" dirty="0" smtClean="0"/>
              <a:t>&gt;)</a:t>
            </a:r>
          </a:p>
          <a:p>
            <a:r>
              <a:rPr lang="en-US" dirty="0" smtClean="0"/>
              <a:t>The </a:t>
            </a:r>
            <a:r>
              <a:rPr lang="en-US" dirty="0"/>
              <a:t>markup tags tell the Web browser </a:t>
            </a:r>
            <a:r>
              <a:rPr lang="en-US" b="1" dirty="0"/>
              <a:t>how to display</a:t>
            </a:r>
            <a:r>
              <a:rPr lang="en-US" dirty="0"/>
              <a:t> the page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HTML file must have an </a:t>
            </a:r>
            <a:r>
              <a:rPr lang="en-US" b="1" dirty="0" err="1"/>
              <a:t>htm</a:t>
            </a:r>
            <a:r>
              <a:rPr lang="en-US" dirty="0"/>
              <a:t> or </a:t>
            </a:r>
            <a:r>
              <a:rPr lang="en-US" b="1" dirty="0"/>
              <a:t>html</a:t>
            </a:r>
            <a:r>
              <a:rPr lang="en-US" dirty="0"/>
              <a:t> file extension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HTML file can be created using a </a:t>
            </a:r>
            <a:r>
              <a:rPr lang="en-US" b="1" dirty="0"/>
              <a:t>simple text editor</a:t>
            </a:r>
            <a:r>
              <a:rPr lang="en-US" dirty="0"/>
              <a:t> </a:t>
            </a:r>
          </a:p>
          <a:p>
            <a:pPr>
              <a:spcBef>
                <a:spcPct val="0"/>
              </a:spcBef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52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HTML Document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b="1" dirty="0"/>
              <a:t>&lt;html&gt;</a:t>
            </a:r>
          </a:p>
          <a:p>
            <a:pPr marL="82296" indent="0">
              <a:buNone/>
            </a:pPr>
            <a:r>
              <a:rPr lang="en-US" b="1" dirty="0"/>
              <a:t>&lt;head&gt;</a:t>
            </a:r>
          </a:p>
          <a:p>
            <a:pPr marL="82296" indent="0">
              <a:buNone/>
            </a:pPr>
            <a:r>
              <a:rPr lang="en-US" b="1" dirty="0"/>
              <a:t>&lt;title&gt;Your Page Title&lt;/title&gt;</a:t>
            </a:r>
          </a:p>
          <a:p>
            <a:pPr marL="82296" indent="0">
              <a:buNone/>
            </a:pPr>
            <a:r>
              <a:rPr lang="en-US" b="1" dirty="0"/>
              <a:t>&lt;/head&gt;</a:t>
            </a:r>
          </a:p>
          <a:p>
            <a:pPr marL="82296" indent="0">
              <a:buNone/>
            </a:pPr>
            <a:r>
              <a:rPr lang="en-US" b="1" dirty="0"/>
              <a:t>&lt;body</a:t>
            </a:r>
            <a:r>
              <a:rPr lang="en-US" b="1" dirty="0" smtClean="0"/>
              <a:t>&gt;</a:t>
            </a:r>
            <a:endParaRPr lang="en-US" b="1" dirty="0"/>
          </a:p>
          <a:p>
            <a:pPr marL="82296" indent="0">
              <a:buNone/>
            </a:pPr>
            <a:r>
              <a:rPr lang="en-US" sz="3000" i="1" dirty="0"/>
              <a:t>This area will contain everything that will be visible through a web browser, such as text and graphics. All of the information will be HTML coded.</a:t>
            </a:r>
          </a:p>
          <a:p>
            <a:pPr marL="82296" indent="0">
              <a:buNone/>
            </a:pPr>
            <a:r>
              <a:rPr lang="en-US" b="1" dirty="0" smtClean="0"/>
              <a:t>&lt;/</a:t>
            </a:r>
            <a:r>
              <a:rPr lang="en-US" b="1" dirty="0"/>
              <a:t>body&gt;</a:t>
            </a:r>
          </a:p>
          <a:p>
            <a:pPr marL="82296" indent="0">
              <a:buNone/>
            </a:pPr>
            <a:r>
              <a:rPr lang="en-US" b="1" dirty="0"/>
              <a:t>&lt;/html&gt;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70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HTML Document </a:t>
            </a:r>
            <a:r>
              <a:rPr lang="en-US" dirty="0" smtClean="0"/>
              <a:t>Structure(cont.)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&lt;html&gt; </a:t>
            </a:r>
            <a:r>
              <a:rPr lang="en-US" dirty="0"/>
              <a:t>- Begins your HTML document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&lt;head&gt; </a:t>
            </a:r>
            <a:r>
              <a:rPr lang="en-US" dirty="0"/>
              <a:t>- Contains information about the page such as the TITLE, META tags for proper Search Engine indexing, STYLE tags, which determine the page layout, and JavaScript coding for special effects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&lt;title&gt;</a:t>
            </a:r>
            <a:r>
              <a:rPr lang="en-US" dirty="0"/>
              <a:t> - The TITLE of your page. This will be visible in the title bar of the viewers’ browser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&lt;/title&gt; </a:t>
            </a:r>
            <a:r>
              <a:rPr lang="en-US" dirty="0"/>
              <a:t>- Closes the HTML &lt;title&gt; tag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&lt;/head&gt;</a:t>
            </a:r>
            <a:r>
              <a:rPr lang="en-US" dirty="0"/>
              <a:t> - Closes the HTML &lt;head&gt; tag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&lt;body&gt; </a:t>
            </a:r>
            <a:r>
              <a:rPr lang="en-US" dirty="0"/>
              <a:t>- This is where you will begin writing your document and placing your HTML codes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&lt;/body&gt; </a:t>
            </a:r>
            <a:r>
              <a:rPr lang="en-US" dirty="0"/>
              <a:t>- Closes the HTML &lt;body&gt; tag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&lt;/html&gt; </a:t>
            </a:r>
            <a:r>
              <a:rPr lang="en-US" dirty="0"/>
              <a:t>- Closes the &lt;html&gt; tag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8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Word document of </a:t>
            </a:r>
            <a:r>
              <a:rPr lang="en-US" smtClean="0"/>
              <a:t>HTML Tags…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9570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Character Entities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947819"/>
              </p:ext>
            </p:extLst>
          </p:nvPr>
        </p:nvGraphicFramePr>
        <p:xfrm>
          <a:off x="1371600" y="1905000"/>
          <a:ext cx="7499349" cy="3931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Result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Entity Name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non-breaking space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&amp;nbsp;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&lt;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less than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&amp;lt;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&gt;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greater than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&amp;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;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&amp;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ampersand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&amp;amp;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"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quotation mark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&amp;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quot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;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'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apostrophe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&amp;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apos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;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9346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Character </a:t>
            </a:r>
            <a:r>
              <a:rPr lang="en-US" dirty="0" smtClean="0"/>
              <a:t>Entities (cont.)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587044"/>
              </p:ext>
            </p:extLst>
          </p:nvPr>
        </p:nvGraphicFramePr>
        <p:xfrm>
          <a:off x="1295400" y="1905000"/>
          <a:ext cx="7499349" cy="4266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Result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Entity Name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¢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cent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&amp;cent;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£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pound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&amp;pound;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¥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yen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&amp;yen;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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euro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&amp;euro;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§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section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&amp;sect;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©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copyright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&amp;copy;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®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registered trademark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&amp;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;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×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multiplication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&amp;times;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÷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division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&amp;divide;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338" marR="91338" marT="45668" marB="45668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2176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07112"/>
            <a:ext cx="3505200" cy="235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526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and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76400"/>
            <a:ext cx="7498080" cy="4800600"/>
          </a:xfrm>
        </p:spPr>
        <p:txBody>
          <a:bodyPr/>
          <a:lstStyle/>
          <a:p>
            <a:r>
              <a:rPr lang="en-US" dirty="0" smtClean="0"/>
              <a:t>Continuous Assessment</a:t>
            </a:r>
          </a:p>
          <a:p>
            <a:pPr lvl="1"/>
            <a:r>
              <a:rPr lang="en-US" dirty="0" smtClean="0"/>
              <a:t>Weekly laboratory exercises		10%</a:t>
            </a:r>
          </a:p>
          <a:p>
            <a:pPr lvl="1"/>
            <a:r>
              <a:rPr lang="en-US" dirty="0" smtClean="0"/>
              <a:t>Construction of an interactive website	40%</a:t>
            </a:r>
          </a:p>
          <a:p>
            <a:r>
              <a:rPr lang="en-US" dirty="0" smtClean="0"/>
              <a:t>End Semester examination</a:t>
            </a:r>
          </a:p>
          <a:p>
            <a:pPr lvl="1"/>
            <a:r>
              <a:rPr lang="en-US" dirty="0" smtClean="0"/>
              <a:t>Structured Question paper			50%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624" y="4753654"/>
            <a:ext cx="200977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13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Internet is a computer network made up of thousands </a:t>
            </a:r>
            <a:r>
              <a:rPr lang="en-US" dirty="0" smtClean="0"/>
              <a:t>of networks </a:t>
            </a:r>
            <a:r>
              <a:rPr lang="en-US" dirty="0"/>
              <a:t>worldwide</a:t>
            </a:r>
            <a:r>
              <a:rPr lang="en-US" dirty="0" smtClean="0"/>
              <a:t>.</a:t>
            </a:r>
          </a:p>
          <a:p>
            <a:r>
              <a:rPr lang="en-US" dirty="0"/>
              <a:t>No one knows exactly how many </a:t>
            </a:r>
            <a:r>
              <a:rPr lang="en-US" dirty="0" smtClean="0"/>
              <a:t>computers are </a:t>
            </a:r>
            <a:r>
              <a:rPr lang="en-US" dirty="0"/>
              <a:t>connected to the Internet. It is certain, however, that </a:t>
            </a:r>
            <a:r>
              <a:rPr lang="en-US" dirty="0" smtClean="0"/>
              <a:t>these number </a:t>
            </a:r>
            <a:r>
              <a:rPr lang="en-US" dirty="0"/>
              <a:t>in the millions and are growing</a:t>
            </a:r>
            <a:r>
              <a:rPr lang="en-US" dirty="0" smtClean="0"/>
              <a:t>.</a:t>
            </a:r>
          </a:p>
          <a:p>
            <a:r>
              <a:rPr lang="en-US" dirty="0"/>
              <a:t>No one is in charge of the Internet. There are organizations </a:t>
            </a:r>
            <a:r>
              <a:rPr lang="en-US" dirty="0" smtClean="0"/>
              <a:t>which develop </a:t>
            </a:r>
            <a:r>
              <a:rPr lang="en-US" dirty="0"/>
              <a:t>technical aspects of this network and set standards </a:t>
            </a:r>
            <a:r>
              <a:rPr lang="en-US" dirty="0" smtClean="0"/>
              <a:t>for creating </a:t>
            </a:r>
            <a:r>
              <a:rPr lang="en-US" dirty="0"/>
              <a:t>applications on it, but no governing body is in control. </a:t>
            </a:r>
            <a:r>
              <a:rPr lang="en-US" dirty="0" smtClean="0"/>
              <a:t>The Internet </a:t>
            </a:r>
            <a:r>
              <a:rPr lang="en-US" dirty="0"/>
              <a:t>backbone, through which Internet traffic flows, is owned </a:t>
            </a:r>
            <a:r>
              <a:rPr lang="en-US" dirty="0" smtClean="0"/>
              <a:t>by private </a:t>
            </a:r>
            <a:r>
              <a:rPr lang="en-US" dirty="0"/>
              <a:t>companies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93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</a:t>
            </a:r>
            <a:r>
              <a:rPr lang="en-US" dirty="0"/>
              <a:t>computers on the Internet communicate with one another </a:t>
            </a:r>
            <a:r>
              <a:rPr lang="en-US" dirty="0" smtClean="0"/>
              <a:t>using the </a:t>
            </a:r>
            <a:r>
              <a:rPr lang="en-US" dirty="0"/>
              <a:t>Transmission Control Protocol/Internet Protocol </a:t>
            </a:r>
            <a:r>
              <a:rPr lang="en-US" dirty="0" smtClean="0"/>
              <a:t>suite, abbreviated </a:t>
            </a:r>
            <a:r>
              <a:rPr lang="en-US" dirty="0"/>
              <a:t>to TCP/IP. </a:t>
            </a:r>
            <a:endParaRPr lang="en-US" dirty="0" smtClean="0"/>
          </a:p>
          <a:p>
            <a:r>
              <a:rPr lang="en-US" dirty="0" smtClean="0"/>
              <a:t>Computers </a:t>
            </a:r>
            <a:r>
              <a:rPr lang="en-US" dirty="0"/>
              <a:t>on the Internet use </a:t>
            </a:r>
            <a:r>
              <a:rPr lang="en-US" dirty="0" smtClean="0"/>
              <a:t>a client/server </a:t>
            </a:r>
            <a:r>
              <a:rPr lang="en-US" dirty="0"/>
              <a:t>architecture.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means that the remote </a:t>
            </a:r>
            <a:r>
              <a:rPr lang="en-US" dirty="0" smtClean="0"/>
              <a:t>server machine </a:t>
            </a:r>
            <a:r>
              <a:rPr lang="en-US" dirty="0"/>
              <a:t>provides files and services to the user's local </a:t>
            </a:r>
            <a:r>
              <a:rPr lang="en-US" dirty="0" smtClean="0"/>
              <a:t>client machine</a:t>
            </a:r>
            <a:r>
              <a:rPr lang="en-US" dirty="0"/>
              <a:t>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75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Internet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An Internet user has access to a wide variety of </a:t>
            </a:r>
            <a:r>
              <a:rPr lang="en-US" dirty="0" smtClean="0"/>
              <a:t>services: interlinked </a:t>
            </a:r>
            <a:r>
              <a:rPr lang="en-US" dirty="0"/>
              <a:t>Web pages, electronic mail, file transfer, </a:t>
            </a:r>
            <a:r>
              <a:rPr lang="en-US" dirty="0" smtClean="0"/>
              <a:t>vast information </a:t>
            </a:r>
            <a:r>
              <a:rPr lang="en-US" dirty="0"/>
              <a:t>resources, interest group </a:t>
            </a:r>
            <a:r>
              <a:rPr lang="en-US" dirty="0" smtClean="0"/>
              <a:t>membership, interactive </a:t>
            </a:r>
            <a:r>
              <a:rPr lang="en-US" dirty="0"/>
              <a:t>collaboration, multimedia displays, </a:t>
            </a:r>
            <a:r>
              <a:rPr lang="en-US" dirty="0" smtClean="0"/>
              <a:t>real-time broadcasting</a:t>
            </a:r>
            <a:r>
              <a:rPr lang="en-US" dirty="0"/>
              <a:t>, breaking news, shopping </a:t>
            </a:r>
            <a:r>
              <a:rPr lang="en-US" dirty="0" smtClean="0"/>
              <a:t>opportunities, and </a:t>
            </a:r>
            <a:r>
              <a:rPr lang="en-US" dirty="0"/>
              <a:t>much more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Internet consists primarily of a variety of </a:t>
            </a:r>
            <a:r>
              <a:rPr lang="en-US" dirty="0" smtClean="0"/>
              <a:t>access protocols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of these protocols feature programs </a:t>
            </a:r>
            <a:r>
              <a:rPr lang="en-US" dirty="0" smtClean="0"/>
              <a:t>that allow </a:t>
            </a:r>
            <a:r>
              <a:rPr lang="en-US" dirty="0"/>
              <a:t>users to search for and retrieve material </a:t>
            </a:r>
            <a:r>
              <a:rPr lang="en-US" dirty="0" smtClean="0"/>
              <a:t>made available </a:t>
            </a:r>
            <a:r>
              <a:rPr lang="en-US" dirty="0"/>
              <a:t>by the protocol.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02910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52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ND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HNDIT</Template>
  <TotalTime>464</TotalTime>
  <Words>2864</Words>
  <Application>Microsoft Office PowerPoint</Application>
  <PresentationFormat>On-screen Show (4:3)</PresentationFormat>
  <Paragraphs>349</Paragraphs>
  <Slides>46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Calibri</vt:lpstr>
      <vt:lpstr>Iskoola Pota</vt:lpstr>
      <vt:lpstr>Times New Roman</vt:lpstr>
      <vt:lpstr>Verdana</vt:lpstr>
      <vt:lpstr>HNDIT</vt:lpstr>
      <vt:lpstr>IT4103 Web Programming</vt:lpstr>
      <vt:lpstr>Module Aim</vt:lpstr>
      <vt:lpstr>Learning Outcomes</vt:lpstr>
      <vt:lpstr>Outline Syllabus</vt:lpstr>
      <vt:lpstr>Assessment and Weighting</vt:lpstr>
      <vt:lpstr>Introduction</vt:lpstr>
      <vt:lpstr>Internet</vt:lpstr>
      <vt:lpstr>Internet</vt:lpstr>
      <vt:lpstr>Internet (cont.)</vt:lpstr>
      <vt:lpstr>WWW</vt:lpstr>
      <vt:lpstr>WWW (cont.)</vt:lpstr>
      <vt:lpstr>Web page</vt:lpstr>
      <vt:lpstr>Web page( cont.)</vt:lpstr>
      <vt:lpstr>Web Site</vt:lpstr>
      <vt:lpstr>Web Server</vt:lpstr>
      <vt:lpstr>Web browsers</vt:lpstr>
      <vt:lpstr>Hypertext Transfer Protocol (HTTP)</vt:lpstr>
      <vt:lpstr>Domain Name Service</vt:lpstr>
      <vt:lpstr>Internet protocol (IP) address</vt:lpstr>
      <vt:lpstr>URL- Uniform Resource Locator</vt:lpstr>
      <vt:lpstr>Domain registrar</vt:lpstr>
      <vt:lpstr>Structure of  World Wide Web</vt:lpstr>
      <vt:lpstr>Client-Server Computing Architecture</vt:lpstr>
      <vt:lpstr>Client-Server Computing Architecture</vt:lpstr>
      <vt:lpstr>Client-Server Computing Architecture</vt:lpstr>
      <vt:lpstr>Client-Server Computing Architecture</vt:lpstr>
      <vt:lpstr>Advantages of Client-Server Architecture</vt:lpstr>
      <vt:lpstr>Disadvantages of Client-Server Architecture</vt:lpstr>
      <vt:lpstr>Web Application</vt:lpstr>
      <vt:lpstr>Web Application (cont.)</vt:lpstr>
      <vt:lpstr>Web Application (cont.)</vt:lpstr>
      <vt:lpstr>Static vs. Dynamic Content</vt:lpstr>
      <vt:lpstr>Characteristics of Client-side Scripting</vt:lpstr>
      <vt:lpstr>Some Uses of Client-side Scripting</vt:lpstr>
      <vt:lpstr>Client-side Scripting Languages</vt:lpstr>
      <vt:lpstr>Server Side Scripting</vt:lpstr>
      <vt:lpstr>Some Server-side Scripting Technologies</vt:lpstr>
      <vt:lpstr>Creating  a Web site</vt:lpstr>
      <vt:lpstr>Creating your Web Site    Technologies &amp; Tools</vt:lpstr>
      <vt:lpstr>HTML</vt:lpstr>
      <vt:lpstr>Basic HTML Document Structure</vt:lpstr>
      <vt:lpstr>Basic HTML Document Structure(cont.)</vt:lpstr>
      <vt:lpstr>HTML Tags</vt:lpstr>
      <vt:lpstr>HTML Character Entities</vt:lpstr>
      <vt:lpstr>HTML Character Entities (cont.)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Nayomi Gamlath</dc:creator>
  <cp:lastModifiedBy>HELLO USER™</cp:lastModifiedBy>
  <cp:revision>85</cp:revision>
  <dcterms:created xsi:type="dcterms:W3CDTF">2012-08-16T13:03:13Z</dcterms:created>
  <dcterms:modified xsi:type="dcterms:W3CDTF">2016-09-20T14:45:52Z</dcterms:modified>
</cp:coreProperties>
</file>